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Inter"/>
      <p:regular r:id="rId44"/>
      <p:bold r:id="rId45"/>
      <p:italic r:id="rId46"/>
      <p:boldItalic r:id="rId47"/>
    </p:embeddedFont>
    <p:embeddedFont>
      <p:font typeface="Quattrocento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Inter-regular.fntdata"/><Relationship Id="rId43" Type="http://schemas.openxmlformats.org/officeDocument/2006/relationships/slide" Target="slides/slide38.xml"/><Relationship Id="rId46" Type="http://schemas.openxmlformats.org/officeDocument/2006/relationships/font" Target="fonts/Inter-italic.fntdata"/><Relationship Id="rId45" Type="http://schemas.openxmlformats.org/officeDocument/2006/relationships/font" Target="fonts/Int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QuattrocentoSans-regular.fntdata"/><Relationship Id="rId47" Type="http://schemas.openxmlformats.org/officeDocument/2006/relationships/font" Target="fonts/Inter-boldItalic.fntdata"/><Relationship Id="rId49" Type="http://schemas.openxmlformats.org/officeDocument/2006/relationships/font" Target="fonts/Quattrocento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QuattrocentoSans-boldItalic.fntdata"/><Relationship Id="rId50" Type="http://schemas.openxmlformats.org/officeDocument/2006/relationships/font" Target="fonts/Quattrocento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ience.org/doi/10.1126/science.abe5650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650f3f72f8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g2650f3f72f8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SLIDES_API136942994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SLIDES_API136942994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50f3f72f8_1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650f3f72f8_1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50f3f72f8_1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650f3f72f8_1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278f51143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2278f51143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278f51143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2278f51143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3c6047f7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23c6047f7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3c6047f77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23c6047f77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3c6047f77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23c6047f77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3c6047f77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23c6047f77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278f51143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2278f51143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650f3f72f8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2650f3f72f8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2278f51143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2278f51143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278f51143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2278f51143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278f51143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2278f51143_0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50f3f72f8_1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650f3f72f8_1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278f51143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2278f51143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8a3906ad2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28a3906ad2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28a3906ad2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28a3906ad2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8a3906ad2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28a3906ad2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2278f51143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2278f51143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2278f51143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2278f51143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2331d1095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g32331d10958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278f51143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2278f51143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2278f51143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2278f51143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2278f51143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2278f51143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2278f51143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2278f51143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2278f51143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2278f5114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278f51143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2278f51143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2278f51143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32278f51143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2278f51143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UofT JupyterHub is a cloud-based Jupyter Notebook service provided by the University of Toronto. It allows students, faculty, and researchers to run Python and other programming environments directly from a web browser without needing to install anything on their local machines.</a:t>
            </a:r>
            <a:endParaRPr/>
          </a:p>
        </p:txBody>
      </p:sp>
      <p:sp>
        <p:nvSpPr>
          <p:cNvPr id="358" name="Google Shape;358;g32278f51143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2278f51143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2278f51143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650f3f72f8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2650f3f72f8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4726efae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324726efae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8a3906ad2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328a3906ad2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650f3f72f8_1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GPT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Boston Dynamics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Mario (video games/ 3D CG)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driving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 Machina (movie about human-level conversational AI)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RNA structure prediction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https://www.science.org/doi/10.1126/science.abe5650</a:t>
            </a:r>
            <a:r>
              <a:rPr lang="en"/>
              <a:t> (application to molecular biology)</a:t>
            </a:r>
            <a:endParaRPr/>
          </a:p>
        </p:txBody>
      </p:sp>
      <p:sp>
        <p:nvSpPr>
          <p:cNvPr id="74" name="Google Shape;74;g2650f3f72f8_1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278f51143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2278f51143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SLIDES_API117012736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SLIDES_API117012736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51960" y="2464334"/>
            <a:ext cx="85434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51960" y="3415387"/>
            <a:ext cx="85434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  <a:defRPr>
                <a:solidFill>
                  <a:srgbClr val="44444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rgbClr val="444445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rgbClr val="444445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rgbClr val="444445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444445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444445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0" type="dt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300"/>
              <a:buFont typeface="Quattrocento Sans"/>
              <a:buNone/>
              <a:defRPr>
                <a:solidFill>
                  <a:srgbClr val="17171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rgbClr val="171717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rgbClr val="171717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rgbClr val="171717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171717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171717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  <a:defRPr b="0" i="0" sz="3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8"/>
            <a:ext cx="7886700" cy="3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EE5"/>
              </a:buClr>
              <a:buSzPts val="2100"/>
              <a:buFont typeface="Noto Sans Symbols"/>
              <a:buChar char="▪"/>
              <a:defRPr b="0" i="0" sz="2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slido.com/support/gsi/how-to-change-the-design" TargetMode="External"/><Relationship Id="rId4" Type="http://schemas.openxmlformats.org/officeDocument/2006/relationships/hyperlink" Target="https://www.sli.do/features-google-slides?interaction-type=V29yZENsb3Vk" TargetMode="External"/><Relationship Id="rId9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hyperlink" Target="https://chrome.google.com/webstore/detail/slido/dhhclfjehmpacimcdknijodpjpmppkii" TargetMode="External"/><Relationship Id="rId7" Type="http://schemas.openxmlformats.org/officeDocument/2006/relationships/image" Target="../media/image10.png"/><Relationship Id="rId8" Type="http://schemas.openxmlformats.org/officeDocument/2006/relationships/hyperlink" Target="https://www.sli.do/features-google-slides?payload=eyJwb2xsVXVpZCI6IjgyMWE5NTQ3LWU3NmItNDc2OS04MjQwLTNlYzkwMTQ1Yzg4NyIsInByZXNlbnRhdGlvbklkIjoiMWxjYjU0QVZZN1FoMXBwenRwX2RodTU2N2ZzSW05VmtHMzRwYjQwc1ZYTEEiLCJzbGlkZUlkIjoiU0xJREVTX0FQSTEzNjk0Mjk5NDNfMCIsInRpbWVsaW5lIjpbeyJwb2xsUXVlc3Rpb25VdWlkIjoiMjkxZmFhMTAtNzdjZi00Njg1LWIzYmMtYjVlOWEyN2RjNDM2Iiwic2hvd1Jlc3VsdHMiOnRydWV9XSwidHlwZSI6IlNsaWRvUG9sbCJ9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anaconda.com/download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anaconda.com/download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actiprosoftware.com/products/controls/universal/syntaxeditor" TargetMode="External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Relationship Id="rId4" Type="http://schemas.openxmlformats.org/officeDocument/2006/relationships/hyperlink" Target="https://www.youtube.com/watch?v=zIjI8H945T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naabus.weebly.com/blog/visual-studio-code-debugger-step-one" TargetMode="External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jupyter.utoronto.ca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forms.office.com/r/n8e4k8seyK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9" Type="http://schemas.openxmlformats.org/officeDocument/2006/relationships/image" Target="../media/image1.jpg"/><Relationship Id="rId5" Type="http://schemas.openxmlformats.org/officeDocument/2006/relationships/image" Target="../media/image5.jpg"/><Relationship Id="rId6" Type="http://schemas.openxmlformats.org/officeDocument/2006/relationships/image" Target="../media/image3.jpg"/><Relationship Id="rId7" Type="http://schemas.openxmlformats.org/officeDocument/2006/relationships/image" Target="../media/image4.jpg"/><Relationship Id="rId8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9" Type="http://schemas.openxmlformats.org/officeDocument/2006/relationships/image" Target="../media/image1.jpg"/><Relationship Id="rId5" Type="http://schemas.openxmlformats.org/officeDocument/2006/relationships/image" Target="../media/image5.jpg"/><Relationship Id="rId6" Type="http://schemas.openxmlformats.org/officeDocument/2006/relationships/image" Target="../media/image3.jpg"/><Relationship Id="rId7" Type="http://schemas.openxmlformats.org/officeDocument/2006/relationships/image" Target="../media/image4.jpg"/><Relationship Id="rId8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slido.com/support/gsi/how-to-change-the-design" TargetMode="External"/><Relationship Id="rId4" Type="http://schemas.openxmlformats.org/officeDocument/2006/relationships/hyperlink" Target="https://chrome.google.com/webstore/detail/slido/dhhclfjehmpacimcdknijodpjpmppkii" TargetMode="External"/><Relationship Id="rId9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hyperlink" Target="https://www.sli.do/features-google-slides?payload=eyJwb2xsVXVpZCI6IjNlZGRkNDM3LTViZTAtNDIwMC1hZTlmLTEzOWY2MjIwMzEyYSIsInByZXNlbnRhdGlvbklkIjoiMWxjYjU0QVZZN1FoMXBwenRwX2RodTU2N2ZzSW05VmtHMzRwYjQwc1ZYTEEiLCJzbGlkZUlkIjoiU0xJREVTX0FQSTExNzAxMjczNjVfMCIsInRpbWVsaW5lIjpbeyJzaG93UmVzdWx0cyI6dHJ1ZSwicG9sbFF1ZXN0aW9uVXVpZCI6ImVhNmViOWY0LTBkZjMtNGU2My04NGU5LTgwMDNlYmU4ZGFmNyJ9XSwidHlwZSI6IlNsaWRvUG9sbCJ9" TargetMode="External"/><Relationship Id="rId7" Type="http://schemas.openxmlformats.org/officeDocument/2006/relationships/image" Target="../media/image9.png"/><Relationship Id="rId8" Type="http://schemas.openxmlformats.org/officeDocument/2006/relationships/hyperlink" Target="https://www.sli.do/features-google-slides?interaction-type=T3BlblRleHQ%3D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ctrTitle"/>
          </p:nvPr>
        </p:nvSpPr>
        <p:spPr>
          <a:xfrm>
            <a:off x="188975" y="1848249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Quattrocento Sans"/>
              <a:buNone/>
            </a:pPr>
            <a:r>
              <a:rPr b="0" lang="en" sz="3600"/>
              <a:t>Tutorial 1 - Week </a:t>
            </a:r>
            <a:r>
              <a:rPr lang="en" sz="3600"/>
              <a:t>1</a:t>
            </a:r>
            <a:endParaRPr/>
          </a:p>
        </p:txBody>
      </p:sp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188970" y="2942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1" lang="en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We’ll be starting at the 10 minute mark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118" name="Google Shape;118;p1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19" name="Google Shape;119;p19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Coding experience?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23" name="Google Shape;123;p19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ctrTitle"/>
          </p:nvPr>
        </p:nvSpPr>
        <p:spPr>
          <a:xfrm>
            <a:off x="188970" y="1848251"/>
            <a:ext cx="6407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Install Anaconda Navigator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</a:t>
            </a:r>
            <a:endParaRPr sz="1100"/>
          </a:p>
        </p:txBody>
      </p:sp>
      <p:sp>
        <p:nvSpPr>
          <p:cNvPr id="134" name="Google Shape;134;p21"/>
          <p:cNvSpPr txBox="1"/>
          <p:nvPr/>
        </p:nvSpPr>
        <p:spPr>
          <a:xfrm>
            <a:off x="467250" y="12903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is a distribution of </a:t>
            </a: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that includes tools and packages geared towards scientific computing (such as data science and machine learning)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Navigator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is the graphical user interface (GUI) allowing users to install and manage their programming environment without command line (terminal) prompts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625" y="3454325"/>
            <a:ext cx="2968758" cy="1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</a:t>
            </a:r>
            <a:endParaRPr sz="1100"/>
          </a:p>
        </p:txBody>
      </p:sp>
      <p:sp>
        <p:nvSpPr>
          <p:cNvPr id="141" name="Google Shape;141;p22"/>
          <p:cNvSpPr txBox="1"/>
          <p:nvPr/>
        </p:nvSpPr>
        <p:spPr>
          <a:xfrm>
            <a:off x="467250" y="11379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install Anaconda from the following link: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" sz="21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https://www.anaconda.com/download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013" y="2004225"/>
            <a:ext cx="6695977" cy="296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/>
          <p:nvPr/>
        </p:nvSpPr>
        <p:spPr>
          <a:xfrm>
            <a:off x="5817800" y="4626025"/>
            <a:ext cx="752700" cy="250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" name="Google Shape;144;p22"/>
          <p:cNvSpPr/>
          <p:nvPr/>
        </p:nvSpPr>
        <p:spPr>
          <a:xfrm flipH="1">
            <a:off x="6680300" y="4626025"/>
            <a:ext cx="5802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Anaconda</a:t>
            </a:r>
            <a:endParaRPr sz="1100"/>
          </a:p>
        </p:txBody>
      </p:sp>
      <p:sp>
        <p:nvSpPr>
          <p:cNvPr id="150" name="Google Shape;150;p23"/>
          <p:cNvSpPr txBox="1"/>
          <p:nvPr/>
        </p:nvSpPr>
        <p:spPr>
          <a:xfrm>
            <a:off x="467250" y="11379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install Anaconda from the following link: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" sz="21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https://www.anaconda.com/download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463" y="1972873"/>
            <a:ext cx="6729073" cy="302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/>
          <p:nvPr/>
        </p:nvSpPr>
        <p:spPr>
          <a:xfrm>
            <a:off x="1301550" y="4594650"/>
            <a:ext cx="1035000" cy="40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3" name="Google Shape;153;p23"/>
          <p:cNvSpPr/>
          <p:nvPr/>
        </p:nvSpPr>
        <p:spPr>
          <a:xfrm flipH="1">
            <a:off x="2430350" y="4672950"/>
            <a:ext cx="4707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1100"/>
          </a:p>
        </p:txBody>
      </p:sp>
      <p:sp>
        <p:nvSpPr>
          <p:cNvPr id="159" name="Google Shape;159;p24"/>
          <p:cNvSpPr txBox="1"/>
          <p:nvPr/>
        </p:nvSpPr>
        <p:spPr>
          <a:xfrm>
            <a:off x="467250" y="11379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install VS Code from the following link: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" sz="21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https://code.visualstudio.com/download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113" y="2019974"/>
            <a:ext cx="6231936" cy="290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/>
          <p:nvPr/>
        </p:nvSpPr>
        <p:spPr>
          <a:xfrm>
            <a:off x="2430350" y="3830775"/>
            <a:ext cx="847200" cy="43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5311325" y="3830775"/>
            <a:ext cx="847200" cy="43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" name="Google Shape;163;p24"/>
          <p:cNvSpPr/>
          <p:nvPr/>
        </p:nvSpPr>
        <p:spPr>
          <a:xfrm flipH="1">
            <a:off x="6241150" y="3923763"/>
            <a:ext cx="4707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1845950" y="3923763"/>
            <a:ext cx="4707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(Windows)</a:t>
            </a:r>
            <a:endParaRPr sz="1100"/>
          </a:p>
        </p:txBody>
      </p:sp>
      <p:sp>
        <p:nvSpPr>
          <p:cNvPr id="170" name="Google Shape;170;p25"/>
          <p:cNvSpPr txBox="1"/>
          <p:nvPr/>
        </p:nvSpPr>
        <p:spPr>
          <a:xfrm>
            <a:off x="0" y="1160300"/>
            <a:ext cx="90483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the .exe file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(e.g., VSCodeUserSetup-x64-1.96.2.exe)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install VS 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 to Anaconda-Navigator → File → Preferences → Configure Navigator → Change the following lines of 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[home]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vscode_enable = True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[applications]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vscode_path = C:\Users\{USERNAME}\AppData\Local\Programs\Microsoft VS Code</a:t>
            </a:r>
            <a:endParaRPr b="1" sz="15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Restart Anaconda Navigator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188200" y="3738225"/>
            <a:ext cx="35754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(If you don’t see AppData, click on View -&gt; Show -&gt; Hidden items)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625" y="3199025"/>
            <a:ext cx="4769823" cy="178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(Windows)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t/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0" y="1160300"/>
            <a:ext cx="90483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the .exe file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(e.g., VSCodeUserSetup-x64-1.96.2.exe)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install VS 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 to Anaconda-Navigator → File → Preferences → Configure Navigator → Change the following lines of 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[home]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vscode_enable = True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[applications]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vscode_path = C:\Users\{USERNAME}\AppData\Local\Programs\Microsoft VS Code</a:t>
            </a:r>
            <a:endParaRPr b="1" sz="15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Restart Anaconda Navigator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188200" y="3738225"/>
            <a:ext cx="35754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(If you don’t see AppData, click on View -&gt; Show -&gt; Hidden items)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4308000" y="3575300"/>
            <a:ext cx="4614600" cy="1223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VS Code might be under C:\Program Files (x86) - if so, vscode_path should be 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C:\Program Files (x86)\Microsoft VS Code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instead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(MacOS)</a:t>
            </a:r>
            <a:endParaRPr sz="1100"/>
          </a:p>
        </p:txBody>
      </p:sp>
      <p:sp>
        <p:nvSpPr>
          <p:cNvPr id="186" name="Google Shape;186;p27"/>
          <p:cNvSpPr txBox="1"/>
          <p:nvPr/>
        </p:nvSpPr>
        <p:spPr>
          <a:xfrm>
            <a:off x="0" y="1160300"/>
            <a:ext cx="9048300" cy="3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If archive, extract the archive contents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(e.g., VSCode-darwin-universal.zip)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Drag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Visual Studio Code.app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the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Applications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folder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Double click the VS Code icon from the Applications folder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Navigator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see if you can find </a:t>
            </a:r>
            <a:r>
              <a:rPr b="1" i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Home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If not: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Terminal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(from </a:t>
            </a:r>
            <a:r>
              <a:rPr b="1"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Finder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open the Applications/Utilities folder and double-click Terminal)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type in the following command and press Enter: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■"/>
            </a:pP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conda config --set vscode /usr/local/bin/code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Navigator</a:t>
            </a:r>
            <a:endParaRPr sz="1100"/>
          </a:p>
        </p:txBody>
      </p:sp>
      <p:sp>
        <p:nvSpPr>
          <p:cNvPr id="192" name="Google Shape;192;p28"/>
          <p:cNvSpPr txBox="1"/>
          <p:nvPr/>
        </p:nvSpPr>
        <p:spPr>
          <a:xfrm>
            <a:off x="0" y="1137900"/>
            <a:ext cx="90432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will be mainly using “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in this course. Let’s click on “Launch”!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600" y="1597675"/>
            <a:ext cx="6138798" cy="336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/>
          <p:nvPr/>
        </p:nvSpPr>
        <p:spPr>
          <a:xfrm>
            <a:off x="4406475" y="4406475"/>
            <a:ext cx="470400" cy="32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777604" y="1461925"/>
            <a:ext cx="75888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TA Introductions 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Logistics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Install Anaconda Navigator and VS Code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Set up a Folder Structure for APS106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VSCode/Jupyter Notebook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UofT JupyterHub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Questions?</a:t>
            </a:r>
            <a:endParaRPr/>
          </a:p>
        </p:txBody>
      </p:sp>
      <p:sp>
        <p:nvSpPr>
          <p:cNvPr id="44" name="Google Shape;44;p11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genda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ctrTitle"/>
          </p:nvPr>
        </p:nvSpPr>
        <p:spPr>
          <a:xfrm>
            <a:off x="188976" y="1848250"/>
            <a:ext cx="7401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Set up a Folder Structure for APS106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Stay Organized, Stay Efficient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150" y="1356550"/>
            <a:ext cx="91440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It's not a good idea to store all your files in the Downloads folder!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Let's create a folder for APS106 (e.g., on Desktop) and organize your files there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775" y="2238675"/>
            <a:ext cx="5598451" cy="255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30"/>
          <p:cNvCxnSpPr/>
          <p:nvPr/>
        </p:nvCxnSpPr>
        <p:spPr>
          <a:xfrm flipH="1" rot="10800000">
            <a:off x="3459325" y="3451500"/>
            <a:ext cx="520200" cy="209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30"/>
          <p:cNvSpPr txBox="1"/>
          <p:nvPr/>
        </p:nvSpPr>
        <p:spPr>
          <a:xfrm>
            <a:off x="3966275" y="3215000"/>
            <a:ext cx="3211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lab1, lab2, …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09" name="Google Shape;209;p30"/>
          <p:cNvCxnSpPr>
            <a:endCxn id="210" idx="1"/>
          </p:cNvCxnSpPr>
          <p:nvPr/>
        </p:nvCxnSpPr>
        <p:spPr>
          <a:xfrm>
            <a:off x="3645525" y="4135900"/>
            <a:ext cx="570000" cy="78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30"/>
          <p:cNvSpPr txBox="1"/>
          <p:nvPr/>
        </p:nvSpPr>
        <p:spPr>
          <a:xfrm>
            <a:off x="4215525" y="4004950"/>
            <a:ext cx="3211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tutorial0, tutorial1, …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download files from Quercus!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150" y="1356550"/>
            <a:ext cx="91440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 to Quercus -&gt; Modules -&gt;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Homepage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Click on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0 - Setting Up A Development Environment 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week1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Download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tutorial0.zip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Unzip the zip file and move it in your folder for APS106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738" y="2797125"/>
            <a:ext cx="4520525" cy="20639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/>
          <p:nvPr/>
        </p:nvSpPr>
        <p:spPr>
          <a:xfrm>
            <a:off x="3316550" y="4210200"/>
            <a:ext cx="607500" cy="21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ctrTitle"/>
          </p:nvPr>
        </p:nvSpPr>
        <p:spPr>
          <a:xfrm>
            <a:off x="188976" y="1848250"/>
            <a:ext cx="7401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VSCode/Jupyter Notebook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/>
        </p:nvSpPr>
        <p:spPr>
          <a:xfrm>
            <a:off x="462375" y="5636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code editor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place to type and edit code, usually with colour-coded syntax highlighting to improve readability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Code compilers or interpreters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Turns the readable Python code into something the machine can understand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Debuggers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ause the code at pre-determined locations and go line-by-line through your code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 IDEs basically contain </a:t>
            </a:r>
            <a:r>
              <a:rPr lang="en" sz="18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everything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you need to code!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/>
        </p:nvSpPr>
        <p:spPr>
          <a:xfrm>
            <a:off x="462375" y="5636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code editor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place to type and edit code, usually with colour-coded syntax highlighting to improve readability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4966313" y="4762750"/>
            <a:ext cx="56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Source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700" y="2727775"/>
            <a:ext cx="3003649" cy="226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/>
        </p:nvSpPr>
        <p:spPr>
          <a:xfrm>
            <a:off x="462375" y="5636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Code compilers or interpreters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Turns the readable Python code into something the machine can understand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150" y="2789600"/>
            <a:ext cx="3706650" cy="208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 txBox="1"/>
          <p:nvPr/>
        </p:nvSpPr>
        <p:spPr>
          <a:xfrm>
            <a:off x="4288188" y="4783525"/>
            <a:ext cx="56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Source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/>
        </p:nvSpPr>
        <p:spPr>
          <a:xfrm>
            <a:off x="436050" y="3767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150" y="907575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Debuggers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ause the code at pre-determined locations and go line-by-line through your code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4288188" y="4783525"/>
            <a:ext cx="56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Source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138" y="2842425"/>
            <a:ext cx="4700027" cy="21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 txBox="1"/>
          <p:nvPr/>
        </p:nvSpPr>
        <p:spPr>
          <a:xfrm>
            <a:off x="3332975" y="2547250"/>
            <a:ext cx="38061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Continue, step over, step in/out, restart, stop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3699000" y="2842425"/>
            <a:ext cx="873000" cy="154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6" name="Google Shape;256;p36"/>
          <p:cNvSpPr/>
          <p:nvPr/>
        </p:nvSpPr>
        <p:spPr>
          <a:xfrm>
            <a:off x="2222150" y="3768975"/>
            <a:ext cx="270900" cy="29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7" name="Google Shape;257;p36"/>
          <p:cNvSpPr txBox="1"/>
          <p:nvPr/>
        </p:nvSpPr>
        <p:spPr>
          <a:xfrm>
            <a:off x="1049450" y="3767200"/>
            <a:ext cx="1172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Run and Debug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58" name="Google Shape;258;p36"/>
          <p:cNvSpPr/>
          <p:nvPr/>
        </p:nvSpPr>
        <p:spPr>
          <a:xfrm>
            <a:off x="3798925" y="4267600"/>
            <a:ext cx="3123300" cy="639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6922225" y="4438150"/>
            <a:ext cx="1172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Debug console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(Jupyter Notebook)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75" y="1799025"/>
            <a:ext cx="8839204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/>
          <p:nvPr/>
        </p:nvSpPr>
        <p:spPr>
          <a:xfrm>
            <a:off x="403150" y="1779150"/>
            <a:ext cx="293100" cy="25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67" name="Google Shape;267;p37"/>
          <p:cNvCxnSpPr/>
          <p:nvPr/>
        </p:nvCxnSpPr>
        <p:spPr>
          <a:xfrm flipH="1">
            <a:off x="597900" y="1459625"/>
            <a:ext cx="430800" cy="27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37"/>
          <p:cNvSpPr txBox="1"/>
          <p:nvPr/>
        </p:nvSpPr>
        <p:spPr>
          <a:xfrm>
            <a:off x="1028700" y="1155500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Open/Save files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69" name="Google Shape;269;p37"/>
          <p:cNvCxnSpPr/>
          <p:nvPr/>
        </p:nvCxnSpPr>
        <p:spPr>
          <a:xfrm flipH="1">
            <a:off x="2085025" y="1417950"/>
            <a:ext cx="1376400" cy="749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37"/>
          <p:cNvSpPr txBox="1"/>
          <p:nvPr/>
        </p:nvSpPr>
        <p:spPr>
          <a:xfrm>
            <a:off x="3252375" y="1000513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Filename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71" name="Google Shape;271;p37"/>
          <p:cNvCxnSpPr/>
          <p:nvPr/>
        </p:nvCxnSpPr>
        <p:spPr>
          <a:xfrm flipH="1">
            <a:off x="3578925" y="1765475"/>
            <a:ext cx="897300" cy="590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37"/>
          <p:cNvSpPr txBox="1"/>
          <p:nvPr/>
        </p:nvSpPr>
        <p:spPr>
          <a:xfrm>
            <a:off x="3933050" y="1388963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 path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73" name="Google Shape;273;p37"/>
          <p:cNvCxnSpPr/>
          <p:nvPr/>
        </p:nvCxnSpPr>
        <p:spPr>
          <a:xfrm>
            <a:off x="549700" y="2258250"/>
            <a:ext cx="1438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37"/>
          <p:cNvCxnSpPr/>
          <p:nvPr/>
        </p:nvCxnSpPr>
        <p:spPr>
          <a:xfrm>
            <a:off x="597900" y="2452350"/>
            <a:ext cx="2946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37"/>
          <p:cNvSpPr/>
          <p:nvPr/>
        </p:nvSpPr>
        <p:spPr>
          <a:xfrm>
            <a:off x="549700" y="2646450"/>
            <a:ext cx="8402700" cy="18021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" name="Google Shape;276;p37"/>
          <p:cNvSpPr txBox="1"/>
          <p:nvPr/>
        </p:nvSpPr>
        <p:spPr>
          <a:xfrm>
            <a:off x="3618100" y="3337938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Code cells</a:t>
            </a:r>
            <a:endParaRPr b="1" sz="2400">
              <a:solidFill>
                <a:schemeClr val="accent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77" name="Google Shape;277;p37"/>
          <p:cNvCxnSpPr/>
          <p:nvPr/>
        </p:nvCxnSpPr>
        <p:spPr>
          <a:xfrm>
            <a:off x="8144675" y="1708075"/>
            <a:ext cx="279900" cy="742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37"/>
          <p:cNvSpPr txBox="1"/>
          <p:nvPr/>
        </p:nvSpPr>
        <p:spPr>
          <a:xfrm>
            <a:off x="7022850" y="875125"/>
            <a:ext cx="2074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Kernel 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(Python engine)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(Jupyter Notebook)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t/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4" name="Google Shape;2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75" y="1799025"/>
            <a:ext cx="8839204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8"/>
          <p:cNvSpPr/>
          <p:nvPr/>
        </p:nvSpPr>
        <p:spPr>
          <a:xfrm>
            <a:off x="549700" y="2613450"/>
            <a:ext cx="8402700" cy="8757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6" name="Google Shape;286;p38"/>
          <p:cNvSpPr/>
          <p:nvPr/>
        </p:nvSpPr>
        <p:spPr>
          <a:xfrm>
            <a:off x="583875" y="2738350"/>
            <a:ext cx="293100" cy="25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87" name="Google Shape;287;p38"/>
          <p:cNvCxnSpPr/>
          <p:nvPr/>
        </p:nvCxnSpPr>
        <p:spPr>
          <a:xfrm rot="10800000">
            <a:off x="877050" y="2807975"/>
            <a:ext cx="763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38"/>
          <p:cNvSpPr txBox="1"/>
          <p:nvPr/>
        </p:nvSpPr>
        <p:spPr>
          <a:xfrm>
            <a:off x="1654250" y="2570600"/>
            <a:ext cx="5143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Execute this cell (or Shift + Enter)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9" name="Google Shape;289;p38"/>
          <p:cNvSpPr/>
          <p:nvPr/>
        </p:nvSpPr>
        <p:spPr>
          <a:xfrm>
            <a:off x="549700" y="2446500"/>
            <a:ext cx="451200" cy="18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0" name="Google Shape;290;p38"/>
          <p:cNvSpPr txBox="1"/>
          <p:nvPr/>
        </p:nvSpPr>
        <p:spPr>
          <a:xfrm>
            <a:off x="4209975" y="1309413"/>
            <a:ext cx="4808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a new cell under the current one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91" name="Google Shape;291;p38"/>
          <p:cNvCxnSpPr>
            <a:stCxn id="290" idx="2"/>
            <a:endCxn id="289" idx="3"/>
          </p:cNvCxnSpPr>
          <p:nvPr/>
        </p:nvCxnSpPr>
        <p:spPr>
          <a:xfrm flipH="1">
            <a:off x="1001025" y="1728513"/>
            <a:ext cx="5613000" cy="808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38"/>
          <p:cNvSpPr/>
          <p:nvPr/>
        </p:nvSpPr>
        <p:spPr>
          <a:xfrm>
            <a:off x="8521050" y="2668800"/>
            <a:ext cx="222900" cy="19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6825550" y="3582250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Delete the cell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94" name="Google Shape;294;p38"/>
          <p:cNvCxnSpPr>
            <a:endCxn id="292" idx="2"/>
          </p:cNvCxnSpPr>
          <p:nvPr/>
        </p:nvCxnSpPr>
        <p:spPr>
          <a:xfrm flipH="1" rot="10800000">
            <a:off x="7896000" y="2863800"/>
            <a:ext cx="736500" cy="792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38"/>
          <p:cNvSpPr txBox="1"/>
          <p:nvPr/>
        </p:nvSpPr>
        <p:spPr>
          <a:xfrm>
            <a:off x="377950" y="1006725"/>
            <a:ext cx="3831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(drag&amp;drop or Alt + </a:t>
            </a:r>
            <a:r>
              <a:rPr b="1" lang="en" sz="15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↑ /</a:t>
            </a: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Alt + </a:t>
            </a:r>
            <a:r>
              <a:rPr b="1" lang="en" sz="15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↓ </a:t>
            </a: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Move up/down the cell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6" name="Google Shape;296;p38"/>
          <p:cNvSpPr txBox="1"/>
          <p:nvPr/>
        </p:nvSpPr>
        <p:spPr>
          <a:xfrm>
            <a:off x="3878350" y="3043438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Cell</a:t>
            </a:r>
            <a:endParaRPr b="1" sz="2400">
              <a:solidFill>
                <a:schemeClr val="accent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7" name="Google Shape;297;p38"/>
          <p:cNvSpPr txBox="1"/>
          <p:nvPr/>
        </p:nvSpPr>
        <p:spPr>
          <a:xfrm>
            <a:off x="764025" y="4561275"/>
            <a:ext cx="5839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Cell output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98" name="Google Shape;298;p38"/>
          <p:cNvCxnSpPr/>
          <p:nvPr/>
        </p:nvCxnSpPr>
        <p:spPr>
          <a:xfrm rot="10800000">
            <a:off x="959250" y="3697750"/>
            <a:ext cx="458700" cy="987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38"/>
          <p:cNvSpPr/>
          <p:nvPr/>
        </p:nvSpPr>
        <p:spPr>
          <a:xfrm>
            <a:off x="549700" y="3835000"/>
            <a:ext cx="293100" cy="569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00" name="Google Shape;300;p38"/>
          <p:cNvCxnSpPr>
            <a:stCxn id="295" idx="1"/>
            <a:endCxn id="299" idx="1"/>
          </p:cNvCxnSpPr>
          <p:nvPr/>
        </p:nvCxnSpPr>
        <p:spPr>
          <a:xfrm>
            <a:off x="377950" y="1402875"/>
            <a:ext cx="171900" cy="2717100"/>
          </a:xfrm>
          <a:prstGeom prst="bentConnector3">
            <a:avLst>
              <a:gd fmla="val -138525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142050" y="3147850"/>
            <a:ext cx="8859900" cy="16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b="1" lang="en"/>
              <a:t>Ali Tohidifar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"/>
              <a:t>(TUT01, TUT07)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b="1" lang="en" sz="2100"/>
              <a:t>Current studies: </a:t>
            </a:r>
            <a:r>
              <a:rPr lang="en"/>
              <a:t>4th</a:t>
            </a:r>
            <a:r>
              <a:rPr lang="en" sz="2100"/>
              <a:t> year </a:t>
            </a:r>
            <a:r>
              <a:rPr lang="en"/>
              <a:t>PhD</a:t>
            </a:r>
            <a:r>
              <a:rPr lang="en" sz="2100"/>
              <a:t> </a:t>
            </a:r>
            <a:r>
              <a:rPr lang="en"/>
              <a:t>CIV</a:t>
            </a:r>
            <a:r>
              <a:rPr lang="en" sz="2100"/>
              <a:t> Student</a:t>
            </a:r>
            <a:endParaRPr/>
          </a:p>
          <a:p>
            <a:pPr indent="0" lvl="0" marL="0" rtl="0" algn="ctr">
              <a:lnSpc>
                <a:spcPct val="114999"/>
              </a:lnSpc>
              <a:spcBef>
                <a:spcPts val="1700"/>
              </a:spcBef>
              <a:spcAft>
                <a:spcPts val="0"/>
              </a:spcAft>
              <a:buSzPct val="100000"/>
              <a:buNone/>
            </a:pPr>
            <a:r>
              <a:rPr b="1" lang="en" sz="2100"/>
              <a:t>Research/other interests: </a:t>
            </a:r>
            <a:r>
              <a:rPr lang="en"/>
              <a:t>Computer Vision, Basketball, Snowboard, Learning Guitar</a:t>
            </a:r>
            <a:endParaRPr/>
          </a:p>
        </p:txBody>
      </p:sp>
      <p:pic>
        <p:nvPicPr>
          <p:cNvPr id="50" name="Google Shape;50;p12"/>
          <p:cNvPicPr preferRelativeResize="0"/>
          <p:nvPr/>
        </p:nvPicPr>
        <p:blipFill rotWithShape="1">
          <a:blip r:embed="rId3">
            <a:alphaModFix/>
          </a:blip>
          <a:srcRect b="79" l="0" r="0" t="79"/>
          <a:stretch/>
        </p:blipFill>
        <p:spPr>
          <a:xfrm>
            <a:off x="3631050" y="1268950"/>
            <a:ext cx="1881900" cy="187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1" name="Google Shape;51;p12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 - TA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(Jupyter Notebook)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t/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Make sure you have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and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Jupyter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extensions installed!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21" y="1773294"/>
            <a:ext cx="5434348" cy="144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225" y="3460300"/>
            <a:ext cx="5434348" cy="14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9"/>
          <p:cNvSpPr/>
          <p:nvPr/>
        </p:nvSpPr>
        <p:spPr>
          <a:xfrm>
            <a:off x="347550" y="2955050"/>
            <a:ext cx="293100" cy="25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p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ractice!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5" name="Google Shape;315;p40"/>
          <p:cNvSpPr txBox="1"/>
          <p:nvPr/>
        </p:nvSpPr>
        <p:spPr>
          <a:xfrm>
            <a:off x="139025" y="1445750"/>
            <a:ext cx="79056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open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tutorial0_demo_jupyter.ipynb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write our first program, and save it!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Steps: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Launch VS Code through Anaconda Navigator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 -&gt; Open File -&gt; Go to the APS106 folder and select tutorial0_demo_jupyter.ipynb 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the first code cell, write 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print("Hello World!")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Execute the cell (if asked, select “base (Python 3.12.7)”)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 -&gt; Save as -&gt; save it as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tutorial0_demo_jupyter.ipynb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a new Jupyter Notebook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1" name="Google Shape;321;p41"/>
          <p:cNvSpPr txBox="1"/>
          <p:nvPr/>
        </p:nvSpPr>
        <p:spPr>
          <a:xfrm>
            <a:off x="151350" y="1299925"/>
            <a:ext cx="88413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create a new notebook on VS Code too!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Steps: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Launch VS Code through Anaconda Navigator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the command palette (“Search” on top), type in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&gt; create new jupyter notebook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and select “Create: New Jupyter Notebook”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2" name="Google Shape;3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828" y="2934325"/>
            <a:ext cx="6180337" cy="19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When you open a </a:t>
            </a:r>
            <a:r>
              <a:rPr lang="en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.py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file, an editor with a different layout appears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8" name="Google Shape;328;p42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(Python script)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25" y="1624400"/>
            <a:ext cx="8897500" cy="280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2"/>
          <p:cNvSpPr/>
          <p:nvPr/>
        </p:nvSpPr>
        <p:spPr>
          <a:xfrm>
            <a:off x="8326925" y="1890375"/>
            <a:ext cx="293100" cy="236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1" name="Google Shape;331;p42"/>
          <p:cNvSpPr txBox="1"/>
          <p:nvPr/>
        </p:nvSpPr>
        <p:spPr>
          <a:xfrm>
            <a:off x="5932950" y="762375"/>
            <a:ext cx="3211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Execute the Python script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32" name="Google Shape;332;p42"/>
          <p:cNvCxnSpPr>
            <a:endCxn id="330" idx="0"/>
          </p:cNvCxnSpPr>
          <p:nvPr/>
        </p:nvCxnSpPr>
        <p:spPr>
          <a:xfrm>
            <a:off x="8173775" y="1181475"/>
            <a:ext cx="299700" cy="708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42"/>
          <p:cNvSpPr/>
          <p:nvPr/>
        </p:nvSpPr>
        <p:spPr>
          <a:xfrm>
            <a:off x="521900" y="2253950"/>
            <a:ext cx="8402700" cy="7350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4" name="Google Shape;334;p42"/>
          <p:cNvSpPr txBox="1"/>
          <p:nvPr/>
        </p:nvSpPr>
        <p:spPr>
          <a:xfrm>
            <a:off x="3590300" y="2411888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Editor</a:t>
            </a: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Pane</a:t>
            </a:r>
            <a:endParaRPr b="1" sz="2400">
              <a:solidFill>
                <a:schemeClr val="accent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5" name="Google Shape;335;p42"/>
          <p:cNvSpPr/>
          <p:nvPr/>
        </p:nvSpPr>
        <p:spPr>
          <a:xfrm>
            <a:off x="521900" y="3058475"/>
            <a:ext cx="8402700" cy="11814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6" name="Google Shape;336;p42"/>
          <p:cNvSpPr txBox="1"/>
          <p:nvPr/>
        </p:nvSpPr>
        <p:spPr>
          <a:xfrm>
            <a:off x="7089700" y="3675175"/>
            <a:ext cx="1644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Terminal</a:t>
            </a:r>
            <a:endParaRPr b="1" sz="2400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37" name="Google Shape;337;p42"/>
          <p:cNvCxnSpPr/>
          <p:nvPr/>
        </p:nvCxnSpPr>
        <p:spPr>
          <a:xfrm>
            <a:off x="1584750" y="2077525"/>
            <a:ext cx="180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practice!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151350" y="1238900"/>
            <a:ext cx="88413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open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tutorial0_demo_py.py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VS Code, modify the code based on the instruction, and run it!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44" name="Google Shape;3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800"/>
            <a:ext cx="8839204" cy="2153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We'll switch from .ipynb to .py files later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139025" y="1445750"/>
            <a:ext cx="88413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Jupyter Notebooks (.ipynb) are interactive and beginner-friendly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 scripts (.py)  are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standard format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Python programs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are suited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building and running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larger projects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We’ll switch to .py files in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lab5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>
            <p:ph type="ctrTitle"/>
          </p:nvPr>
        </p:nvSpPr>
        <p:spPr>
          <a:xfrm>
            <a:off x="188976" y="1848250"/>
            <a:ext cx="7401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UofT JupyterHub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is UofT JupyterHub?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1" name="Google Shape;361;p46"/>
          <p:cNvSpPr txBox="1"/>
          <p:nvPr/>
        </p:nvSpPr>
        <p:spPr>
          <a:xfrm>
            <a:off x="139025" y="1445750"/>
            <a:ext cx="88413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Access at </a:t>
            </a:r>
            <a:r>
              <a:rPr lang="en" sz="20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UofT Jupyter Hub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Cloud-based Jupyter Notebook service that allows us to run Jupyter Notebooks (.ipynb files) directly from a web browser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Don’t need to install anything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Linked to your UofT account, all lecture notes are stored as a copy in JupyterHub!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try UofT JupyterHub!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7" name="Google Shape;367;p47"/>
          <p:cNvSpPr txBox="1"/>
          <p:nvPr/>
        </p:nvSpPr>
        <p:spPr>
          <a:xfrm>
            <a:off x="151350" y="1154850"/>
            <a:ext cx="88413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 to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Homepage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APS106 Modules on Quercus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Click on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0 - Setting Up A Development Environment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week1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-&gt; Click on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JupyterHub Starter Link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68" name="Google Shape;3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988" y="2226750"/>
            <a:ext cx="5668961" cy="274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72500" y="1255525"/>
            <a:ext cx="8718900" cy="3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Tutorials are for your benefit - </a:t>
            </a:r>
            <a:r>
              <a:rPr b="1" lang="en" sz="2200"/>
              <a:t>no grading</a:t>
            </a:r>
            <a:endParaRPr b="1"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We will review previous weeks labs &amp; lecture content</a:t>
            </a:r>
            <a:endParaRPr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From Week 2, we will focus on </a:t>
            </a:r>
            <a:r>
              <a:rPr b="1" lang="en" sz="2200"/>
              <a:t>coding problems</a:t>
            </a:r>
            <a:r>
              <a:rPr lang="en" sz="2200"/>
              <a:t>!</a:t>
            </a:r>
            <a:endParaRPr sz="2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5"/>
              <a:buNone/>
            </a:pPr>
            <a:r>
              <a:t/>
            </a:r>
            <a:endParaRPr sz="2200"/>
          </a:p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Be sure to </a:t>
            </a:r>
            <a:r>
              <a:rPr b="1" lang="en" sz="2200"/>
              <a:t>ask lots of questions</a:t>
            </a:r>
            <a:r>
              <a:rPr lang="en" sz="2200"/>
              <a:t> and have Python open. </a:t>
            </a:r>
            <a:endParaRPr sz="2200"/>
          </a:p>
          <a:p>
            <a:pPr indent="27940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We are here to help you!</a:t>
            </a:r>
            <a:endParaRPr sz="2200"/>
          </a:p>
        </p:txBody>
      </p:sp>
      <p:sp>
        <p:nvSpPr>
          <p:cNvPr id="57" name="Google Shape;57;p13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Logistics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72500" y="1255525"/>
            <a:ext cx="8718900" cy="3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Tutorials are for your benefit - </a:t>
            </a:r>
            <a:r>
              <a:rPr b="1" lang="en" sz="2200"/>
              <a:t>no grading</a:t>
            </a:r>
            <a:endParaRPr b="1"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We will review previous weeks labs &amp; lecture content</a:t>
            </a:r>
            <a:endParaRPr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From Week 2, we will focus on </a:t>
            </a:r>
            <a:r>
              <a:rPr b="1" lang="en" sz="2200"/>
              <a:t>coding problems</a:t>
            </a:r>
            <a:r>
              <a:rPr lang="en" sz="2200"/>
              <a:t>!</a:t>
            </a:r>
            <a:endParaRPr sz="2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5"/>
              <a:buNone/>
            </a:pPr>
            <a:r>
              <a:t/>
            </a:r>
            <a:endParaRPr sz="2200"/>
          </a:p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Be sure to </a:t>
            </a:r>
            <a:r>
              <a:rPr b="1" lang="en" sz="2200"/>
              <a:t>ask lots of questions</a:t>
            </a:r>
            <a:r>
              <a:rPr lang="en" sz="2200"/>
              <a:t> and have Python open. </a:t>
            </a:r>
            <a:endParaRPr sz="2200"/>
          </a:p>
          <a:p>
            <a:pPr indent="27940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We are here to help you!</a:t>
            </a:r>
            <a:endParaRPr b="1" sz="2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5"/>
              <a:buNone/>
            </a:pPr>
            <a:r>
              <a:t/>
            </a:r>
            <a:endParaRPr sz="2200"/>
          </a:p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Questions outside of tutorial time?</a:t>
            </a:r>
            <a:endParaRPr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b="1" lang="en" sz="2200"/>
              <a:t>Coffee Time</a:t>
            </a:r>
            <a:r>
              <a:rPr lang="en" sz="2200"/>
              <a:t> – drop-in hours for 1on1 help </a:t>
            </a:r>
            <a:endParaRPr sz="2200"/>
          </a:p>
        </p:txBody>
      </p:sp>
      <p:sp>
        <p:nvSpPr>
          <p:cNvPr id="63" name="Google Shape;63;p14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Logistics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172500" y="1255525"/>
            <a:ext cx="8718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URL -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https://forms.office.com/r/n8e4k8seyK</a:t>
            </a:r>
            <a:endParaRPr sz="2200"/>
          </a:p>
        </p:txBody>
      </p:sp>
      <p:sp>
        <p:nvSpPr>
          <p:cNvPr id="69" name="Google Shape;69;p15"/>
          <p:cNvSpPr txBox="1"/>
          <p:nvPr/>
        </p:nvSpPr>
        <p:spPr>
          <a:xfrm>
            <a:off x="462375" y="563600"/>
            <a:ext cx="7519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Online Tutorials/Office Hours Survey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7488" y="1804650"/>
            <a:ext cx="3129273" cy="312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7925" y="2853987"/>
            <a:ext cx="1748400" cy="17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72500" y="1179325"/>
            <a:ext cx="88599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/>
              <a:t>Programming is awesome!</a:t>
            </a:r>
            <a:endParaRPr sz="2100"/>
          </a:p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2100"/>
              <a:t>Computers are everywhere, programming is a boundless opportunity</a:t>
            </a:r>
            <a:endParaRPr/>
          </a:p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2100"/>
              <a:t>Software engineering can be applied to almost any context in the world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01" y="2948995"/>
            <a:ext cx="2231225" cy="199128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600" y="2406399"/>
            <a:ext cx="2383326" cy="13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2375" y="3778365"/>
            <a:ext cx="1877400" cy="116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1525" y="2571750"/>
            <a:ext cx="1776875" cy="22581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7476" y="3850500"/>
            <a:ext cx="1547350" cy="10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7129063" y="4764575"/>
            <a:ext cx="187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Source: © Townshend et al, 2021 Science</a:t>
            </a:r>
            <a:endParaRPr sz="700">
              <a:solidFill>
                <a:schemeClr val="lt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0125" y="3493184"/>
            <a:ext cx="1081051" cy="150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8250" y="2406400"/>
            <a:ext cx="1776875" cy="9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Why code?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172500" y="1179325"/>
            <a:ext cx="88599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/>
              <a:t>Regardless of background, coding is always an achievable skill</a:t>
            </a:r>
            <a:endParaRPr sz="2100"/>
          </a:p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/>
              <a:t>Software engineering can be applied to almost any context in the world</a:t>
            </a:r>
            <a:endParaRPr/>
          </a:p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b="1" lang="en"/>
              <a:t>NEVER THINK THAT YOU “CAN'T UNDERSTAND” CODING</a:t>
            </a:r>
            <a:endParaRPr b="1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01" y="2948995"/>
            <a:ext cx="2231225" cy="199128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600" y="2406399"/>
            <a:ext cx="2383326" cy="13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2375" y="3778365"/>
            <a:ext cx="1877400" cy="116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5525" y="2571750"/>
            <a:ext cx="1776875" cy="22581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7476" y="3850500"/>
            <a:ext cx="1547350" cy="10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7129063" y="4764575"/>
            <a:ext cx="187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Source: © Townshend et al, 2021 Science</a:t>
            </a:r>
            <a:endParaRPr sz="700">
              <a:solidFill>
                <a:schemeClr val="lt1"/>
              </a:solidFill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0125" y="3493184"/>
            <a:ext cx="1081051" cy="150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8250" y="2406400"/>
            <a:ext cx="1776875" cy="9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Why code?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106" name="Google Shape;106;p18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would you want to ideally learn in this course?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10" name="Google Shape;110;p18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111" name="Google Shape;111;p18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